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  <p:sldMasterId id="2147483772" r:id="rId6"/>
    <p:sldMasterId id="2147483784" r:id="rId7"/>
    <p:sldMasterId id="2147483796" r:id="rId8"/>
    <p:sldMasterId id="2147483808" r:id="rId9"/>
    <p:sldMasterId id="2147483820" r:id="rId10"/>
    <p:sldMasterId id="2147483856" r:id="rId11"/>
  </p:sldMasterIdLst>
  <p:notesMasterIdLst>
    <p:notesMasterId r:id="rId32"/>
  </p:notesMasterIdLst>
  <p:sldIdLst>
    <p:sldId id="267" r:id="rId12"/>
    <p:sldId id="263" r:id="rId13"/>
    <p:sldId id="259" r:id="rId14"/>
    <p:sldId id="261" r:id="rId15"/>
    <p:sldId id="270" r:id="rId16"/>
    <p:sldId id="269" r:id="rId17"/>
    <p:sldId id="273" r:id="rId18"/>
    <p:sldId id="262" r:id="rId19"/>
    <p:sldId id="268" r:id="rId20"/>
    <p:sldId id="271" r:id="rId21"/>
    <p:sldId id="272" r:id="rId22"/>
    <p:sldId id="260" r:id="rId23"/>
    <p:sldId id="278" r:id="rId24"/>
    <p:sldId id="274" r:id="rId25"/>
    <p:sldId id="258" r:id="rId26"/>
    <p:sldId id="256" r:id="rId27"/>
    <p:sldId id="279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6FF"/>
    <a:srgbClr val="DB778A"/>
    <a:srgbClr val="0000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737" autoAdjust="0"/>
  </p:normalViewPr>
  <p:slideViewPr>
    <p:cSldViewPr>
      <p:cViewPr varScale="1">
        <p:scale>
          <a:sx n="45" d="100"/>
          <a:sy n="45" d="100"/>
        </p:scale>
        <p:origin x="-1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D5E26-46CC-4402-BE47-9FD2B7C5CB2C}" type="doc">
      <dgm:prSet loTypeId="urn:microsoft.com/office/officeart/2005/8/layout/chevron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7B88AF0-4B0B-457A-A4CC-450823D0C39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latin typeface="Century" pitchFamily="18" charset="0"/>
            </a:rPr>
            <a:t>Single Covalent Bond</a:t>
          </a:r>
          <a:endParaRPr lang="en-US" dirty="0">
            <a:latin typeface="Century" pitchFamily="18" charset="0"/>
          </a:endParaRPr>
        </a:p>
      </dgm:t>
    </dgm:pt>
    <dgm:pt modelId="{42978663-9CAA-42D9-979E-9C43CA7FD15E}" type="parTrans" cxnId="{64DF4BF3-C22A-41F6-B618-543DA8B143EA}">
      <dgm:prSet/>
      <dgm:spPr/>
      <dgm:t>
        <a:bodyPr/>
        <a:lstStyle/>
        <a:p>
          <a:endParaRPr lang="en-US"/>
        </a:p>
      </dgm:t>
    </dgm:pt>
    <dgm:pt modelId="{9C85632B-A0D9-4FCA-915F-3E7541A2FD25}" type="sibTrans" cxnId="{64DF4BF3-C22A-41F6-B618-543DA8B143EA}">
      <dgm:prSet/>
      <dgm:spPr/>
      <dgm:t>
        <a:bodyPr/>
        <a:lstStyle/>
        <a:p>
          <a:endParaRPr lang="en-US"/>
        </a:p>
      </dgm:t>
    </dgm:pt>
    <dgm:pt modelId="{4A625780-54FA-4B81-B476-6ED4A817F23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200" dirty="0" smtClean="0">
              <a:latin typeface="Candara" pitchFamily="34" charset="0"/>
            </a:rPr>
            <a:t>Atoms achieve stability by sharing just one electron pair.</a:t>
          </a:r>
          <a:endParaRPr lang="en-US" sz="2200" dirty="0">
            <a:latin typeface="Candara" pitchFamily="34" charset="0"/>
          </a:endParaRPr>
        </a:p>
      </dgm:t>
    </dgm:pt>
    <dgm:pt modelId="{F829B2A7-763C-4DD6-BCE7-937791EB3704}" type="parTrans" cxnId="{CCC20FF6-406E-498C-9917-70FBF8B714CD}">
      <dgm:prSet/>
      <dgm:spPr/>
      <dgm:t>
        <a:bodyPr/>
        <a:lstStyle/>
        <a:p>
          <a:endParaRPr lang="en-US"/>
        </a:p>
      </dgm:t>
    </dgm:pt>
    <dgm:pt modelId="{19C0640E-85C0-4982-BAB5-196EF4D46F22}" type="sibTrans" cxnId="{CCC20FF6-406E-498C-9917-70FBF8B714CD}">
      <dgm:prSet/>
      <dgm:spPr/>
      <dgm:t>
        <a:bodyPr/>
        <a:lstStyle/>
        <a:p>
          <a:endParaRPr lang="en-US"/>
        </a:p>
      </dgm:t>
    </dgm:pt>
    <dgm:pt modelId="{0C47784E-8866-4B31-8159-BC49DD77E5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200" dirty="0" smtClean="0"/>
            <a:t>Two electron pairs are transferred to attain stability.</a:t>
          </a:r>
          <a:endParaRPr lang="en-US" sz="2200" dirty="0"/>
        </a:p>
      </dgm:t>
    </dgm:pt>
    <dgm:pt modelId="{241A161B-B29B-40D5-9093-E2ADE686E387}" type="parTrans" cxnId="{C01260BD-8EA9-453F-AB17-69BAD9183270}">
      <dgm:prSet/>
      <dgm:spPr/>
      <dgm:t>
        <a:bodyPr/>
        <a:lstStyle/>
        <a:p>
          <a:endParaRPr lang="en-US"/>
        </a:p>
      </dgm:t>
    </dgm:pt>
    <dgm:pt modelId="{7866D6C8-9B7B-4B84-BAF3-5230A46DC315}" type="sibTrans" cxnId="{C01260BD-8EA9-453F-AB17-69BAD9183270}">
      <dgm:prSet/>
      <dgm:spPr/>
      <dgm:t>
        <a:bodyPr/>
        <a:lstStyle/>
        <a:p>
          <a:endParaRPr lang="en-US"/>
        </a:p>
      </dgm:t>
    </dgm:pt>
    <dgm:pt modelId="{96CAECCD-B6C5-4BCA-B2B2-0076565F7559}">
      <dgm:prSet phldrT="[Text]"/>
      <dgm:spPr>
        <a:ln>
          <a:solidFill>
            <a:schemeClr val="accent1">
              <a:lumMod val="50000"/>
              <a:alpha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ndara" pitchFamily="34" charset="0"/>
            </a:rPr>
            <a:t>Double Covalent Bond</a:t>
          </a:r>
          <a:endParaRPr lang="en-US" dirty="0">
            <a:solidFill>
              <a:sysClr val="windowText" lastClr="000000"/>
            </a:solidFill>
            <a:latin typeface="Candara" pitchFamily="34" charset="0"/>
          </a:endParaRPr>
        </a:p>
      </dgm:t>
    </dgm:pt>
    <dgm:pt modelId="{0676D186-D51B-4443-A561-82CCD059955D}" type="sibTrans" cxnId="{8E3B2638-A723-4E6F-A1E6-5BB1B5E7847D}">
      <dgm:prSet/>
      <dgm:spPr/>
      <dgm:t>
        <a:bodyPr/>
        <a:lstStyle/>
        <a:p>
          <a:endParaRPr lang="en-US"/>
        </a:p>
      </dgm:t>
    </dgm:pt>
    <dgm:pt modelId="{BFCA542A-5ACB-4BAE-9764-6567F9131C09}" type="parTrans" cxnId="{8E3B2638-A723-4E6F-A1E6-5BB1B5E7847D}">
      <dgm:prSet/>
      <dgm:spPr/>
      <dgm:t>
        <a:bodyPr/>
        <a:lstStyle/>
        <a:p>
          <a:endParaRPr lang="en-US"/>
        </a:p>
      </dgm:t>
    </dgm:pt>
    <dgm:pt modelId="{81CFC3CD-0063-45E1-8F0D-914F3A81C8FE}" type="pres">
      <dgm:prSet presAssocID="{B8FD5E26-46CC-4402-BE47-9FD2B7C5CB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35D43-6803-493B-865A-ADE649104DA4}" type="pres">
      <dgm:prSet presAssocID="{A7B88AF0-4B0B-457A-A4CC-450823D0C399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2A8D036-5132-46A2-9849-41614B440295}" type="pres">
      <dgm:prSet presAssocID="{A7B88AF0-4B0B-457A-A4CC-450823D0C399}" presName="parentText" presStyleLbl="alignNode1" presStyleIdx="0" presStyleCnt="2" custScaleX="114133" custLinFactNeighborX="31743" custLinFactNeighborY="-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DD811-981A-4ED9-A89A-97E893CB3DAF}" type="pres">
      <dgm:prSet presAssocID="{A7B88AF0-4B0B-457A-A4CC-450823D0C399}" presName="descendantText" presStyleLbl="alignAcc1" presStyleIdx="0" presStyleCnt="2" custScaleX="71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63B81-F367-4FAA-A192-52338B8CC909}" type="pres">
      <dgm:prSet presAssocID="{9C85632B-A0D9-4FCA-915F-3E7541A2FD25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E054813-5A81-4793-BEAA-86CBF6791B72}" type="pres">
      <dgm:prSet presAssocID="{96CAECCD-B6C5-4BCA-B2B2-0076565F7559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B7535E9-ED96-41E5-BBF1-8ED99F9B7E19}" type="pres">
      <dgm:prSet presAssocID="{96CAECCD-B6C5-4BCA-B2B2-0076565F7559}" presName="parentText" presStyleLbl="alignNode1" presStyleIdx="1" presStyleCnt="2" custScaleX="103584" custLinFactNeighborX="38099" custLinFactNeighborY="-8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427A5-1B3D-488C-94A0-2E8B3D522B94}" type="pres">
      <dgm:prSet presAssocID="{96CAECCD-B6C5-4BCA-B2B2-0076565F7559}" presName="descendantText" presStyleLbl="alignAcc1" presStyleIdx="1" presStyleCnt="2" custScaleX="72034" custLinFactNeighborX="1691" custLinFactNeighborY="-6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DF4BF3-C22A-41F6-B618-543DA8B143EA}" srcId="{B8FD5E26-46CC-4402-BE47-9FD2B7C5CB2C}" destId="{A7B88AF0-4B0B-457A-A4CC-450823D0C399}" srcOrd="0" destOrd="0" parTransId="{42978663-9CAA-42D9-979E-9C43CA7FD15E}" sibTransId="{9C85632B-A0D9-4FCA-915F-3E7541A2FD25}"/>
    <dgm:cxn modelId="{8EACA4B0-FE14-4273-B89D-BC96C95E9890}" type="presOf" srcId="{96CAECCD-B6C5-4BCA-B2B2-0076565F7559}" destId="{AB7535E9-ED96-41E5-BBF1-8ED99F9B7E19}" srcOrd="0" destOrd="0" presId="urn:microsoft.com/office/officeart/2005/8/layout/chevron2"/>
    <dgm:cxn modelId="{72446BDE-CCD0-4617-B604-4BF49A15AA5E}" type="presOf" srcId="{A7B88AF0-4B0B-457A-A4CC-450823D0C399}" destId="{A2A8D036-5132-46A2-9849-41614B440295}" srcOrd="0" destOrd="0" presId="urn:microsoft.com/office/officeart/2005/8/layout/chevron2"/>
    <dgm:cxn modelId="{CCC20FF6-406E-498C-9917-70FBF8B714CD}" srcId="{A7B88AF0-4B0B-457A-A4CC-450823D0C399}" destId="{4A625780-54FA-4B81-B476-6ED4A817F231}" srcOrd="0" destOrd="0" parTransId="{F829B2A7-763C-4DD6-BCE7-937791EB3704}" sibTransId="{19C0640E-85C0-4982-BAB5-196EF4D46F22}"/>
    <dgm:cxn modelId="{4350BE08-3331-4E9E-95CE-41EF09597F1E}" type="presOf" srcId="{4A625780-54FA-4B81-B476-6ED4A817F231}" destId="{0C1DD811-981A-4ED9-A89A-97E893CB3DAF}" srcOrd="0" destOrd="0" presId="urn:microsoft.com/office/officeart/2005/8/layout/chevron2"/>
    <dgm:cxn modelId="{C01260BD-8EA9-453F-AB17-69BAD9183270}" srcId="{96CAECCD-B6C5-4BCA-B2B2-0076565F7559}" destId="{0C47784E-8866-4B31-8159-BC49DD77E525}" srcOrd="0" destOrd="0" parTransId="{241A161B-B29B-40D5-9093-E2ADE686E387}" sibTransId="{7866D6C8-9B7B-4B84-BAF3-5230A46DC315}"/>
    <dgm:cxn modelId="{8E3B2638-A723-4E6F-A1E6-5BB1B5E7847D}" srcId="{B8FD5E26-46CC-4402-BE47-9FD2B7C5CB2C}" destId="{96CAECCD-B6C5-4BCA-B2B2-0076565F7559}" srcOrd="1" destOrd="0" parTransId="{BFCA542A-5ACB-4BAE-9764-6567F9131C09}" sibTransId="{0676D186-D51B-4443-A561-82CCD059955D}"/>
    <dgm:cxn modelId="{C6F929D7-25E5-492C-9905-2404C035BFA8}" type="presOf" srcId="{B8FD5E26-46CC-4402-BE47-9FD2B7C5CB2C}" destId="{81CFC3CD-0063-45E1-8F0D-914F3A81C8FE}" srcOrd="0" destOrd="0" presId="urn:microsoft.com/office/officeart/2005/8/layout/chevron2"/>
    <dgm:cxn modelId="{FFFF66AA-6840-40E2-8F50-07823BC690BD}" type="presOf" srcId="{0C47784E-8866-4B31-8159-BC49DD77E525}" destId="{87F427A5-1B3D-488C-94A0-2E8B3D522B94}" srcOrd="0" destOrd="0" presId="urn:microsoft.com/office/officeart/2005/8/layout/chevron2"/>
    <dgm:cxn modelId="{AF820333-F797-4D98-8E45-20E57CF0AF95}" type="presParOf" srcId="{81CFC3CD-0063-45E1-8F0D-914F3A81C8FE}" destId="{27635D43-6803-493B-865A-ADE649104DA4}" srcOrd="0" destOrd="0" presId="urn:microsoft.com/office/officeart/2005/8/layout/chevron2"/>
    <dgm:cxn modelId="{EBBE5C84-B5FD-4323-8454-86617C1BB749}" type="presParOf" srcId="{27635D43-6803-493B-865A-ADE649104DA4}" destId="{A2A8D036-5132-46A2-9849-41614B440295}" srcOrd="0" destOrd="0" presId="urn:microsoft.com/office/officeart/2005/8/layout/chevron2"/>
    <dgm:cxn modelId="{2B365C74-8758-4AEF-BA2A-012676E2630E}" type="presParOf" srcId="{27635D43-6803-493B-865A-ADE649104DA4}" destId="{0C1DD811-981A-4ED9-A89A-97E893CB3DAF}" srcOrd="1" destOrd="0" presId="urn:microsoft.com/office/officeart/2005/8/layout/chevron2"/>
    <dgm:cxn modelId="{0BEB9EC0-1524-4AC0-A86B-772D59C71991}" type="presParOf" srcId="{81CFC3CD-0063-45E1-8F0D-914F3A81C8FE}" destId="{3B063B81-F367-4FAA-A192-52338B8CC909}" srcOrd="1" destOrd="0" presId="urn:microsoft.com/office/officeart/2005/8/layout/chevron2"/>
    <dgm:cxn modelId="{0CBDF673-4407-468E-8FF5-0DF9F6F7030E}" type="presParOf" srcId="{81CFC3CD-0063-45E1-8F0D-914F3A81C8FE}" destId="{2E054813-5A81-4793-BEAA-86CBF6791B72}" srcOrd="2" destOrd="0" presId="urn:microsoft.com/office/officeart/2005/8/layout/chevron2"/>
    <dgm:cxn modelId="{C2486323-14C3-43DB-9219-D2FB0A6EA712}" type="presParOf" srcId="{2E054813-5A81-4793-BEAA-86CBF6791B72}" destId="{AB7535E9-ED96-41E5-BBF1-8ED99F9B7E19}" srcOrd="0" destOrd="0" presId="urn:microsoft.com/office/officeart/2005/8/layout/chevron2"/>
    <dgm:cxn modelId="{05308582-3C18-480F-B9CF-DAA9CB53281D}" type="presParOf" srcId="{2E054813-5A81-4793-BEAA-86CBF6791B72}" destId="{87F427A5-1B3D-488C-94A0-2E8B3D522B94}" srcOrd="1" destOrd="0" presId="urn:microsoft.com/office/officeart/2005/8/layout/chevron2"/>
  </dgm:cxnLst>
  <dgm:bg/>
  <dgm:whole>
    <a:effectLst>
      <a:reflection blurRad="6350" stA="52000" endA="300" endPos="35000" dir="5400000" sy="-100000" algn="bl" rotWithShape="0"/>
    </a:effectLst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A1F0-89ED-4F3F-8001-348F2075A7B0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25083-9E16-4AD2-8863-50849BBF6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5083-9E16-4AD2-8863-50849BBF66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5083-9E16-4AD2-8863-50849BBF66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5083-9E16-4AD2-8863-50849BBF66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5083-9E16-4AD2-8863-50849BBF66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5083-9E16-4AD2-8863-50849BBF66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nels title.png"/>
          <p:cNvPicPr>
            <a:picLocks noChangeAspect="1"/>
          </p:cNvPicPr>
          <p:nvPr/>
        </p:nvPicPr>
        <p:blipFill>
          <a:blip r:embed="rId2"/>
          <a:srcRect t="579" b="965"/>
          <a:stretch>
            <a:fillRect/>
          </a:stretch>
        </p:blipFill>
        <p:spPr>
          <a:xfrm>
            <a:off x="0" y="0"/>
            <a:ext cx="4254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191000" cy="30670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191000" cy="1143000"/>
          </a:xfrm>
        </p:spPr>
        <p:txBody>
          <a:bodyPr>
            <a:normAutofit/>
          </a:bodyPr>
          <a:lstStyle>
            <a:lvl1pPr marL="0" indent="0" algn="l"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3505200"/>
            <a:ext cx="41910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7200" b="1" kern="1200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2.png"/>
          <p:cNvPicPr>
            <a:picLocks noChangeAspect="1"/>
          </p:cNvPicPr>
          <p:nvPr/>
        </p:nvPicPr>
        <p:blipFill>
          <a:blip r:embed="rId2"/>
          <a:srcRect l="70112" r="4801" b="2931"/>
          <a:stretch>
            <a:fillRect/>
          </a:stretch>
        </p:blipFill>
        <p:spPr>
          <a:xfrm flipH="1">
            <a:off x="-1" y="0"/>
            <a:ext cx="2409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08972"/>
            <a:ext cx="5943600" cy="2352675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4684059"/>
            <a:ext cx="5943600" cy="11071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9436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943350"/>
            <a:ext cx="5875338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4106"/>
            <a:ext cx="6172200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450" y="5105401"/>
            <a:ext cx="5875338" cy="10048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3941064"/>
            <a:ext cx="5879592" cy="116128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56616"/>
            <a:ext cx="6172200" cy="3200400"/>
          </a:xfrm>
          <a:prstGeom prst="roundRect">
            <a:avLst>
              <a:gd name="adj" fmla="val 12886"/>
            </a:avLst>
          </a:prstGeom>
          <a:effectLst>
            <a:reflection blurRad="6350" stA="50000" endA="275" endPos="40000" dist="101600" dir="5400000" sy="-100000" algn="bl" rotWithShape="0"/>
            <a:softEdge rad="6350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0" y="5102352"/>
            <a:ext cx="5879592" cy="100584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68301"/>
            <a:ext cx="1143000" cy="5741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609599"/>
            <a:ext cx="4724400" cy="55006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ntent 2.png"/>
          <p:cNvPicPr>
            <a:picLocks noChangeAspect="1"/>
          </p:cNvPicPr>
          <p:nvPr/>
        </p:nvPicPr>
        <p:blipFill>
          <a:blip r:embed="rId13"/>
          <a:srcRect r="4801" b="2931"/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80094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981200"/>
            <a:ext cx="58674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58009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12" y="2693894"/>
            <a:ext cx="1452282" cy="137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0" b="1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"/>
        <a:defRPr sz="20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4FFE6D-D512-4D95-8E07-1D8EC7672801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8DD681-5946-4D4D-A8EE-5D65F8E0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0.xml"/><Relationship Id="rId1" Type="http://schemas.openxmlformats.org/officeDocument/2006/relationships/video" Target="file:///E:\Ghalia's%20Folder\Projects\Chemistry\Bonding%20And%20Structure\formation%20of%20NaCl.wmv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6248400" cy="2384425"/>
          </a:xfrm>
        </p:spPr>
        <p:txBody>
          <a:bodyPr>
            <a:normAutofit/>
          </a:bodyPr>
          <a:lstStyle/>
          <a:p>
            <a:pPr algn="ctr"/>
            <a:r>
              <a:rPr lang="en-US" sz="4800" b="1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Bonding And Structure</a:t>
            </a:r>
            <a: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4800" y="4572000"/>
            <a:ext cx="44323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Presentation by:</a:t>
            </a:r>
          </a:p>
          <a:p>
            <a:pPr algn="ctr"/>
            <a:r>
              <a:rPr lang="en-US" sz="3600" b="1" dirty="0" err="1" smtClean="0">
                <a:ln/>
                <a:solidFill>
                  <a:schemeClr val="accent3"/>
                </a:solidFill>
              </a:rPr>
              <a:t>Ghalya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Zainab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istrator\Desktop\Hydrogen-Molecu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5984487" cy="30670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819400" y="4648200"/>
            <a:ext cx="2966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Hydrogen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H-H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Documents and Settings\Administrator\Desktop\Chlorine-Form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762000"/>
            <a:ext cx="6324600" cy="5122926"/>
          </a:xfrm>
          <a:prstGeom prst="rect">
            <a:avLst/>
          </a:prstGeom>
          <a:noFill/>
        </p:spPr>
      </p:pic>
      <p:pic>
        <p:nvPicPr>
          <p:cNvPr id="4099" name="Picture 3" descr="D:\Documents and Settings\Administrator\Desktop\bonding_types-oxyge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143000"/>
            <a:ext cx="7243963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istrator\Desktop\nitrogen-atoms-with-triple-bond.gif"/>
          <p:cNvPicPr>
            <a:picLocks noChangeAspect="1" noChangeArrowheads="1"/>
          </p:cNvPicPr>
          <p:nvPr/>
        </p:nvPicPr>
        <p:blipFill>
          <a:blip r:embed="rId3"/>
          <a:srcRect l="21212" t="1216" r="21381" b="12452"/>
          <a:stretch>
            <a:fillRect/>
          </a:stretch>
        </p:blipFill>
        <p:spPr bwMode="auto">
          <a:xfrm>
            <a:off x="990600" y="609600"/>
            <a:ext cx="7162800" cy="541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486400"/>
            <a:ext cx="3255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Nitrogen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 descr="D:\Documents and Settings\Administrator\Desktop\Ethene-Molecu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066800"/>
            <a:ext cx="7315200" cy="503018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5800" y="0"/>
            <a:ext cx="2192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Ethene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3276600"/>
            <a:ext cx="6705600" cy="3170099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>
                <a:latin typeface="Book Antiqua" pitchFamily="18" charset="0"/>
              </a:rPr>
              <a:t>Particles are small and have electrons shared. 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Book Antiqua" pitchFamily="18" charset="0"/>
              </a:rPr>
              <a:t> Covalent compounds have low melting and boiling points. 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Book Antiqua" pitchFamily="18" charset="0"/>
              </a:rPr>
              <a:t> Covalent bonds between atoms are not weak but the attractive forces between molecules are weak.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Book Antiqua" pitchFamily="18" charset="0"/>
              </a:rPr>
              <a:t> Covalent compounds cannot conduct electricity in any physical state.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Book Antiqua" pitchFamily="18" charset="0"/>
              </a:rPr>
              <a:t> Covalent compounds are soluble in organic solvents but not in water.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Book Antiqua" pitchFamily="18" charset="0"/>
              </a:rPr>
              <a:t> Volatile and give off a smell when they evaporate.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85800"/>
            <a:ext cx="64770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Hydrogen atoms can each form one covalent bond, while carbon atoms can each form four covalent bonds. Four pairs of electrons are shared in a methane molecule (CH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).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0"/>
            <a:ext cx="2128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Methane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7" name="Picture 7" descr="Bonding in methane. Four hydrogen atoms each share one electron, and a carbon atom shares four electr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8600"/>
            <a:ext cx="2895600" cy="2971802"/>
          </a:xfrm>
          <a:prstGeom prst="rect">
            <a:avLst/>
          </a:prstGeom>
          <a:noFill/>
          <a:ln w="114300" cmpd="tri">
            <a:solidFill>
              <a:schemeClr val="accent2">
                <a:lumMod val="40000"/>
                <a:lumOff val="60000"/>
              </a:schemeClr>
            </a:solidFill>
            <a:prstDash val="sysDot"/>
            <a:bevel/>
          </a:ln>
          <a:scene3d>
            <a:camera prst="isometricOffAxis2Left"/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1905000" y="2438400"/>
            <a:ext cx="3354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Properties: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762625" y="4039225"/>
            <a:ext cx="3733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Covalent Compounds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Electrical Conductivity</a:t>
            </a:r>
            <a:endParaRPr lang="en-US" dirty="0"/>
          </a:p>
        </p:txBody>
      </p:sp>
      <p:pic>
        <p:nvPicPr>
          <p:cNvPr id="5" name="Picture 4" descr="electrical conductivity.gif"/>
          <p:cNvPicPr>
            <a:picLocks noChangeAspect="1"/>
          </p:cNvPicPr>
          <p:nvPr/>
        </p:nvPicPr>
        <p:blipFill>
          <a:blip r:embed="rId2"/>
          <a:srcRect l="2500" t="3030" r="2500" b="6060"/>
          <a:stretch>
            <a:fillRect/>
          </a:stretch>
        </p:blipFill>
        <p:spPr>
          <a:xfrm>
            <a:off x="228600" y="1981200"/>
            <a:ext cx="8610600" cy="4572000"/>
          </a:xfrm>
          <a:prstGeom prst="rect">
            <a:avLst/>
          </a:prstGeom>
        </p:spPr>
      </p:pic>
      <p:pic>
        <p:nvPicPr>
          <p:cNvPr id="6" name="Picture 5" descr="conductivity_t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458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halia's Folder\Projects\Chemistry\Bonding And Structure(pix)\loose-diamo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657671"/>
            <a:ext cx="6527685" cy="120032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Macromolecules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dendritics.com/scales/images/rough-diamon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89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Bonding in hydrogen chloride. A hydrogen atom and chlorine atom each share one elect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-47755175"/>
            <a:ext cx="2000250" cy="952500"/>
          </a:xfrm>
          <a:prstGeom prst="rect">
            <a:avLst/>
          </a:prstGeom>
          <a:noFill/>
        </p:spPr>
      </p:pic>
      <p:pic>
        <p:nvPicPr>
          <p:cNvPr id="2055" name="Picture 7" descr="Bonding in water. Two hydrogen atoms each share one electron, and an oxygen atom shares two electr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-29864050"/>
            <a:ext cx="2095500" cy="123825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65" cy="311569"/>
          </a:xfrm>
          <a:prstGeom prst="rect">
            <a:avLst/>
          </a:prstGeom>
          <a:solidFill>
            <a:srgbClr val="FBF49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114264" rIns="0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219200"/>
            <a:ext cx="20185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Diamond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05000"/>
              <a:buFont typeface="Comic Sans MS" pitchFamily="66" charset="0"/>
              <a:buChar char="ξ"/>
            </a:pPr>
            <a:r>
              <a:rPr lang="en-US" sz="2400" dirty="0" smtClean="0"/>
              <a:t> the allotrope of carbon.</a:t>
            </a:r>
          </a:p>
          <a:p>
            <a:pPr>
              <a:buClr>
                <a:schemeClr val="accent1">
                  <a:lumMod val="75000"/>
                </a:schemeClr>
              </a:buClr>
              <a:buSzPct val="105000"/>
              <a:buFont typeface="Comic Sans MS" pitchFamily="66" charset="0"/>
              <a:buChar char="ξ"/>
            </a:pPr>
            <a:r>
              <a:rPr lang="en-US" sz="2400" dirty="0" smtClean="0"/>
              <a:t> the carbon atoms are arranged in form of cubic lattice. </a:t>
            </a:r>
          </a:p>
          <a:p>
            <a:pPr>
              <a:buClr>
                <a:schemeClr val="accent1">
                  <a:lumMod val="75000"/>
                </a:schemeClr>
              </a:buClr>
              <a:buSzPct val="105000"/>
              <a:buFont typeface="Comic Sans MS" pitchFamily="66" charset="0"/>
              <a:buChar char="ξ"/>
            </a:pPr>
            <a:r>
              <a:rPr lang="en-US" sz="2400" dirty="0" smtClean="0"/>
              <a:t> each carbon atom joins four other carbon atoms in regular tetrahedrons (triangular prisms).</a:t>
            </a:r>
          </a:p>
          <a:p>
            <a:pPr>
              <a:buClr>
                <a:schemeClr val="accent1">
                  <a:lumMod val="75000"/>
                </a:schemeClr>
              </a:buClr>
              <a:buSzPct val="105000"/>
              <a:buFont typeface="Comic Sans MS" pitchFamily="66" charset="0"/>
              <a:buChar char="ξ"/>
            </a:pPr>
            <a:r>
              <a:rPr lang="en-US" sz="2400" dirty="0" smtClean="0"/>
              <a:t> Diamond is a crystal. </a:t>
            </a:r>
          </a:p>
          <a:p>
            <a:pPr>
              <a:buClr>
                <a:schemeClr val="accent1">
                  <a:lumMod val="75000"/>
                </a:schemeClr>
              </a:buClr>
              <a:buSzPct val="105000"/>
              <a:buFont typeface="Comic Sans MS" pitchFamily="66" charset="0"/>
              <a:buChar char="ξ"/>
            </a:pPr>
            <a:r>
              <a:rPr lang="en-US" sz="2400" dirty="0" smtClean="0"/>
              <a:t> It is the hardest naturally occurring material known.</a:t>
            </a:r>
          </a:p>
          <a:p>
            <a:pPr>
              <a:buClr>
                <a:schemeClr val="accent1">
                  <a:lumMod val="75000"/>
                </a:schemeClr>
              </a:buClr>
              <a:buSzPct val="105000"/>
              <a:buFont typeface="Comic Sans MS" pitchFamily="66" charset="0"/>
              <a:buChar char="ξ"/>
            </a:pPr>
            <a:r>
              <a:rPr lang="en-US" sz="2400" dirty="0" smtClean="0"/>
              <a:t> It is an efficient thermal conductor.</a:t>
            </a:r>
          </a:p>
          <a:p>
            <a:pPr>
              <a:buClr>
                <a:schemeClr val="accent1">
                  <a:lumMod val="75000"/>
                </a:schemeClr>
              </a:buClr>
              <a:buSzPct val="105000"/>
              <a:buFont typeface="Comic Sans MS" pitchFamily="66" charset="0"/>
              <a:buChar char="ξ"/>
            </a:pPr>
            <a:r>
              <a:rPr lang="en-US" sz="2400" dirty="0" smtClean="0"/>
              <a:t> Highly lustrous.</a:t>
            </a:r>
          </a:p>
          <a:p>
            <a:pPr>
              <a:buClr>
                <a:schemeClr val="accent1">
                  <a:lumMod val="75000"/>
                </a:schemeClr>
              </a:buClr>
              <a:buSzPct val="105000"/>
              <a:buFont typeface="Comic Sans MS" pitchFamily="66" charset="0"/>
              <a:buChar char="ξ"/>
            </a:pPr>
            <a:r>
              <a:rPr lang="en-US" sz="2400" dirty="0" smtClean="0"/>
              <a:t> High melting and boiling points.</a:t>
            </a:r>
          </a:p>
          <a:p>
            <a:pPr>
              <a:buClr>
                <a:schemeClr val="accent1">
                  <a:lumMod val="75000"/>
                </a:schemeClr>
              </a:buClr>
              <a:buSzPct val="105000"/>
              <a:buFont typeface="Comic Sans MS" pitchFamily="66" charset="0"/>
              <a:buChar char="ξ"/>
            </a:pPr>
            <a:r>
              <a:rPr lang="en-US" sz="2400" dirty="0" smtClean="0"/>
              <a:t> Density is 3.5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</a:t>
            </a:r>
          </a:p>
        </p:txBody>
      </p:sp>
      <p:pic>
        <p:nvPicPr>
          <p:cNvPr id="1026" name="Picture 2" descr="E:\Ghalia's Folder\Projects\Chemistry\Bonding And Structure(pix)\diamo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3786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36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</a:rPr>
              <a:t>Graphite</a:t>
            </a:r>
            <a:endParaRPr lang="en-US" sz="4400" b="1" cap="none" spc="0" dirty="0">
              <a:ln w="1905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entury" pitchFamily="18" charset="0"/>
              <a:buChar char="Ж"/>
            </a:pPr>
            <a:r>
              <a:rPr lang="en-US" sz="2500" dirty="0" smtClean="0">
                <a:latin typeface="Century" pitchFamily="18" charset="0"/>
              </a:rPr>
              <a:t>  Graphite is another allotrope of carbon.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entury" pitchFamily="18" charset="0"/>
              <a:buChar char="Ж"/>
            </a:pPr>
            <a:r>
              <a:rPr lang="en-US" sz="2500" dirty="0" smtClean="0">
                <a:latin typeface="Century" pitchFamily="18" charset="0"/>
              </a:rPr>
              <a:t>  It has a layered structure.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entury" pitchFamily="18" charset="0"/>
              <a:buChar char="Ж"/>
            </a:pPr>
            <a:r>
              <a:rPr lang="en-US" sz="2500" dirty="0" smtClean="0">
                <a:latin typeface="Century" pitchFamily="18" charset="0"/>
              </a:rPr>
              <a:t>  Each carbon atom is bonded covalently to three other carbon atoms in a hexagonal structure.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entury" pitchFamily="18" charset="0"/>
              <a:buChar char="Ж"/>
            </a:pPr>
            <a:r>
              <a:rPr lang="en-US" sz="2500" dirty="0" smtClean="0">
                <a:latin typeface="Century" pitchFamily="18" charset="0"/>
              </a:rPr>
              <a:t>  The layers are held together by weak Vander Wall’s force of attraction.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entury" pitchFamily="18" charset="0"/>
              <a:buChar char="Ж"/>
            </a:pPr>
            <a:r>
              <a:rPr lang="en-US" sz="2500" dirty="0" smtClean="0">
                <a:latin typeface="Century" pitchFamily="18" charset="0"/>
              </a:rPr>
              <a:t>  High melting and boiling points.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entury" pitchFamily="18" charset="0"/>
              <a:buChar char="Ж"/>
            </a:pPr>
            <a:r>
              <a:rPr lang="en-US" sz="2500" dirty="0" smtClean="0">
                <a:latin typeface="Century" pitchFamily="18" charset="0"/>
              </a:rPr>
              <a:t>  Good conductors of electricity.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entury" pitchFamily="18" charset="0"/>
              <a:buChar char="Ж"/>
            </a:pPr>
            <a:r>
              <a:rPr lang="en-US" sz="2500" dirty="0" smtClean="0">
                <a:latin typeface="Century" pitchFamily="18" charset="0"/>
              </a:rPr>
              <a:t>  Soft.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entury" pitchFamily="18" charset="0"/>
              <a:buChar char="Ж"/>
            </a:pPr>
            <a:r>
              <a:rPr lang="en-US" sz="2500" dirty="0" smtClean="0">
                <a:latin typeface="Century" pitchFamily="18" charset="0"/>
              </a:rPr>
              <a:t>  Density is 2.2 g/cm</a:t>
            </a:r>
            <a:r>
              <a:rPr lang="en-US" sz="2500" baseline="30000" dirty="0" smtClean="0">
                <a:latin typeface="Century" pitchFamily="18" charset="0"/>
              </a:rPr>
              <a:t>3</a:t>
            </a:r>
            <a:r>
              <a:rPr lang="en-US" sz="2500" dirty="0" smtClean="0">
                <a:latin typeface="Century" pitchFamily="18" charset="0"/>
              </a:rPr>
              <a:t>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entury" pitchFamily="18" charset="0"/>
              <a:buChar char="Ж"/>
            </a:pPr>
            <a:r>
              <a:rPr lang="en-US" sz="2500" dirty="0" smtClean="0">
                <a:latin typeface="Century" pitchFamily="18" charset="0"/>
              </a:rPr>
              <a:t>  Black, opaque and shiny solid.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en-US" sz="2500" baseline="30000" dirty="0">
              <a:latin typeface="Century" pitchFamily="18" charset="0"/>
            </a:endParaRPr>
          </a:p>
        </p:txBody>
      </p:sp>
      <p:pic>
        <p:nvPicPr>
          <p:cNvPr id="2052" name="Picture 4" descr="http://www.soes.soton.ac.uk/resources/collection/minerals/minerals/images/M01-Grap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0"/>
            <a:ext cx="340267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halia's Folder\Projects\Chemistry\Bonding And Structure(pix)\graphi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765265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Polyethene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Tx/>
              <a:buChar char="₪"/>
            </a:pPr>
            <a:r>
              <a:rPr lang="en-US" sz="2400" dirty="0" smtClean="0"/>
              <a:t> it is a polymer.</a:t>
            </a:r>
          </a:p>
          <a:p>
            <a:pPr>
              <a:buClr>
                <a:schemeClr val="accent1">
                  <a:lumMod val="50000"/>
                </a:schemeClr>
              </a:buClr>
              <a:buFontTx/>
              <a:buChar char="₪"/>
            </a:pPr>
            <a:r>
              <a:rPr lang="en-US" sz="2400" dirty="0" smtClean="0"/>
              <a:t> </a:t>
            </a:r>
            <a:r>
              <a:rPr lang="en-US" sz="2400" dirty="0" smtClean="0"/>
              <a:t>the monomer used in making polyethene is ethene.</a:t>
            </a:r>
          </a:p>
          <a:p>
            <a:pPr>
              <a:buClr>
                <a:schemeClr val="accent1">
                  <a:lumMod val="50000"/>
                </a:schemeClr>
              </a:buClr>
              <a:buFontTx/>
              <a:buChar char="₪"/>
            </a:pPr>
            <a:r>
              <a:rPr lang="en-US" sz="2400" dirty="0" smtClean="0"/>
              <a:t> </a:t>
            </a:r>
            <a:r>
              <a:rPr lang="en-US" sz="2400" dirty="0" smtClean="0"/>
              <a:t>it has a high melting point and doesn’t conduct electricity.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2400" dirty="0" smtClean="0"/>
          </a:p>
        </p:txBody>
      </p:sp>
      <p:pic>
        <p:nvPicPr>
          <p:cNvPr id="6" name="Picture 5" descr="PEfor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8077201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62400"/>
            <a:ext cx="18646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Silicon</a:t>
            </a:r>
            <a:endParaRPr lang="en-US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P</a:t>
            </a:r>
            <a:r>
              <a:rPr lang="en-US" sz="2400" dirty="0" smtClean="0"/>
              <a:t>roperties of silicon are similar to that of diamond: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/>
              <a:t>Silicon is hard though not as hard as diamond.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/>
              <a:t>Silicon has high melting and boiling points.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/>
              <a:t>Pure silicon does not conduct electricity but becomes a semi-conductor when impregnated with impurities.</a:t>
            </a:r>
          </a:p>
          <a:p>
            <a:endParaRPr lang="en-US" sz="2400" dirty="0"/>
          </a:p>
        </p:txBody>
      </p:sp>
      <p:pic>
        <p:nvPicPr>
          <p:cNvPr id="1026" name="Picture 2" descr="E:\Ghalia's Folder\Projects\Chemistry\Bonding And Structure(pix)\7515-004-B7F0EB3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29400" cy="3941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487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Giant molecular structure similar to diamond.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Each silicon atom is bonded to four other oxygen atoms in a tetrahedral arrangement.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Each silicon atom forms four covalent bonds to four oxygen atoms.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High melting and boiling points.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Poor conductors of electricity.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Hard, but not as hard as diamond.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928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Silica</a:t>
            </a: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silicon-dioxide-latti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296992" cy="4572000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 Bonding  And  Structure</a:t>
            </a:r>
            <a:endParaRPr lang="en-US" sz="4400" b="1" dirty="0">
              <a:ln w="10541" cmpd="sng">
                <a:solidFill>
                  <a:srgbClr val="F07F09">
                    <a:shade val="88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21318">
            <a:off x="43691" y="87998"/>
            <a:ext cx="2782304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0"/>
            <a:ext cx="3048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6" idx="4"/>
          </p:cNvCxnSpPr>
          <p:nvPr/>
        </p:nvCxnSpPr>
        <p:spPr>
          <a:xfrm rot="5400000">
            <a:off x="851684" y="1825615"/>
            <a:ext cx="827904" cy="245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25" idx="0"/>
          </p:cNvCxnSpPr>
          <p:nvPr/>
        </p:nvCxnSpPr>
        <p:spPr>
          <a:xfrm rot="16200000" flipH="1">
            <a:off x="5431527" y="1807473"/>
            <a:ext cx="1828800" cy="1109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2362200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way in which atoms join together And combine with one Another.</a:t>
            </a:r>
            <a:endParaRPr lang="en-US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57308" y="3276600"/>
            <a:ext cx="44866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cap="none" spc="0" dirty="0" smtClean="0">
                <a:ln/>
                <a:solidFill>
                  <a:schemeClr val="accent3">
                    <a:lumMod val="75000"/>
                  </a:schemeClr>
                </a:solidFill>
              </a:rPr>
              <a:t>The arrangement of the particles resulting from bonding is called a structure.</a:t>
            </a:r>
            <a:endParaRPr lang="en-US" sz="2800" cap="none" spc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7003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Metallic Bonding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400" dirty="0" smtClean="0"/>
              <a:t> </a:t>
            </a:r>
            <a:r>
              <a:rPr lang="en-US" sz="2400" dirty="0" smtClean="0"/>
              <a:t>Metals are electropositive elements with the ability to lose valence electrons.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400" dirty="0" smtClean="0"/>
              <a:t> </a:t>
            </a:r>
            <a:r>
              <a:rPr lang="en-US" sz="2400" dirty="0" smtClean="0"/>
              <a:t>Atoms are held by a “</a:t>
            </a:r>
            <a:r>
              <a:rPr lang="en-US" sz="2400" b="1" i="1" dirty="0" smtClean="0"/>
              <a:t>sea of electrons</a:t>
            </a:r>
            <a:r>
              <a:rPr lang="en-US" sz="2400" dirty="0" smtClean="0"/>
              <a:t>”.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400" dirty="0" smtClean="0"/>
              <a:t> </a:t>
            </a:r>
            <a:r>
              <a:rPr lang="en-US" sz="2400" dirty="0" smtClean="0"/>
              <a:t>these free electrons move freely among the positive metals ions arranged in a regular crystal lattice.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3810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Properties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metals are good conductors.</a:t>
            </a:r>
          </a:p>
          <a:p>
            <a:pPr>
              <a:buBlip>
                <a:blip r:embed="rId3"/>
              </a:buBlip>
            </a:pPr>
            <a:r>
              <a:rPr lang="en-US" sz="2400" dirty="0" smtClean="0"/>
              <a:t> </a:t>
            </a:r>
            <a:r>
              <a:rPr lang="en-US" sz="2400" dirty="0" smtClean="0"/>
              <a:t>metals have high melting and boiling points.</a:t>
            </a:r>
            <a:endParaRPr lang="en-US" sz="2400" dirty="0"/>
          </a:p>
        </p:txBody>
      </p:sp>
      <p:pic>
        <p:nvPicPr>
          <p:cNvPr id="6" name="Picture 5" descr="metallic_bo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802819"/>
            <a:ext cx="5029200" cy="405518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81200"/>
            <a:ext cx="75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Only valence electrons take part in the bonding.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124200"/>
            <a:ext cx="7848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</a:rPr>
              <a:t>The aim is to achieve noble </a:t>
            </a:r>
          </a:p>
          <a:p>
            <a:r>
              <a:rPr lang="en-US" sz="36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</a:rPr>
              <a:t>gas configuration.</a:t>
            </a:r>
            <a:endParaRPr lang="en-US" sz="36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304800" y="2133600"/>
            <a:ext cx="5334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304800" y="4572000"/>
            <a:ext cx="5334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304800" y="3429000"/>
            <a:ext cx="5334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495800"/>
            <a:ext cx="4362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Duplet=2 electrons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Octet=8 electrons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rd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shell=18 electrons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381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Conditions for bonding 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" name="Picture 9" descr="atom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609975"/>
            <a:ext cx="30575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978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DB778A"/>
                </a:solidFill>
              </a:rPr>
              <a:t>Formation of ions</a:t>
            </a:r>
            <a:endParaRPr lang="en-US" sz="3600" b="1" cap="none" spc="0" dirty="0">
              <a:ln/>
              <a:solidFill>
                <a:srgbClr val="DB778A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2000"/>
            <a:ext cx="16626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IONS :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4648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These are charged particles held by strong electrostatic forces of attraction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295400"/>
            <a:ext cx="4419600" cy="990600"/>
          </a:xfrm>
          <a:prstGeom prst="roundRect">
            <a:avLst/>
          </a:prstGeom>
          <a:noFill/>
          <a:ln w="38100">
            <a:solidFill>
              <a:schemeClr val="bg2">
                <a:lumMod val="90000"/>
                <a:lumOff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514600"/>
            <a:ext cx="46858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Transfer of Electrons:</a:t>
            </a:r>
          </a:p>
          <a:p>
            <a:pPr algn="ctr">
              <a:buFont typeface="Wingdings" pitchFamily="2" charset="2"/>
              <a:buChar char="q"/>
            </a:pP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76600"/>
            <a:ext cx="426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electrons are transferred from one atom to another.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Valence electrons are involved  which are either lost or gained.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When an electron is lost or gained, the atom becomes an ion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Ions are held together by strong electrostatic forces of attraction.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3124200"/>
            <a:ext cx="4419600" cy="3352800"/>
          </a:xfrm>
          <a:prstGeom prst="roundRect">
            <a:avLst/>
          </a:prstGeom>
          <a:noFill/>
          <a:ln w="57150">
            <a:solidFill>
              <a:schemeClr val="tx2">
                <a:lumMod val="25000"/>
                <a:alpha val="7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57800" y="381000"/>
            <a:ext cx="3200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D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Ionic 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D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BOND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D6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1143000"/>
            <a:ext cx="3886200" cy="5410200"/>
          </a:xfrm>
          <a:prstGeom prst="roundRect">
            <a:avLst/>
          </a:prstGeom>
          <a:noFill/>
          <a:ln w="38100">
            <a:solidFill>
              <a:schemeClr val="bg2">
                <a:lumMod val="90000"/>
                <a:lumOff val="10000"/>
                <a:alpha val="7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05400" y="1295400"/>
            <a:ext cx="3733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 formed when a metal gives away valence electrons to a non-metal.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The transfer of electrons helps both atoms to gain noble gas configuration.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Oppositely charged ions are formed which attract each other through strong electrostatic forces of attraction, forming the ionic bond.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The bond is very strong and therefore, the resulting compound has high melting and boiling points.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rmation of NaC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342900"/>
            <a:ext cx="830580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Ghalia's Folder\Projects\Chemistry\Bonding And Structure(pix)\Formation-Sodium-Chlori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5467350" cy="601408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767281" y="2767280"/>
            <a:ext cx="6858001" cy="132343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Properties  of  ionic compounds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838200"/>
            <a:ext cx="7239000" cy="4893647"/>
          </a:xfrm>
          <a:prstGeom prst="rect">
            <a:avLst/>
          </a:prstGeom>
          <a:ln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latin typeface="Bookman Old Style" pitchFamily="18" charset="0"/>
              </a:rPr>
              <a:t> ionic compounds are usually crystalline solids at room temperature.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Bookman Old Style" pitchFamily="18" charset="0"/>
              </a:rPr>
              <a:t> Ionic compounds have high melting and boiling points.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Bookman Old Style" pitchFamily="18" charset="0"/>
              </a:rPr>
              <a:t> Ionic compounds cannot conduct electricity when solid, but do so when molten or in aqueous solution.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Bookman Old Style" pitchFamily="18" charset="0"/>
              </a:rPr>
              <a:t> Ionic compounds are soluble in water.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Bookman Old Style" pitchFamily="18" charset="0"/>
              </a:rPr>
              <a:t> Due to presence of ionic compound, these compounds are not volatile.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Bookman Old Style" pitchFamily="18" charset="0"/>
              </a:rPr>
              <a:t> Form stable giant crystal lattices with strong forces between ions.</a:t>
            </a:r>
            <a:endParaRPr lang="en-US" sz="2800" dirty="0" smtClean="0">
              <a:latin typeface="Bookman Old Style" pitchFamily="18" charset="0"/>
            </a:endParaRPr>
          </a:p>
          <a:p>
            <a:endParaRPr lang="en-US" sz="24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3590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Covalent Bonding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Takes place between non-metals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Elements of IV, V, VI AND VII groups form covalent bonds.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Electrons are shared but not transferred.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No ion formation.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Molecules are formed.</a:t>
            </a:r>
          </a:p>
          <a:p>
            <a:endParaRPr lang="en-US" sz="2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-304800" y="2895600"/>
          <a:ext cx="5715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410200" y="2819400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entury" pitchFamily="18" charset="0"/>
              </a:rPr>
              <a:t>Attraction-to-repulsion stability that forms between atoms when they share electrons is known as covalent bonding.</a:t>
            </a:r>
            <a:endParaRPr lang="en-US" sz="2400" b="1" dirty="0">
              <a:latin typeface="Century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2057400"/>
            <a:ext cx="2888931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Definition: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6" grpId="0">
        <p:bldAsOne/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Bonding in hydrogen chloride. A hydrogen atom and chlorine atom each share one electron"/>
          <p:cNvPicPr>
            <a:picLocks noChangeAspect="1" noChangeArrowheads="1"/>
          </p:cNvPicPr>
          <p:nvPr/>
        </p:nvPicPr>
        <p:blipFill>
          <a:blip r:embed="rId2"/>
          <a:srcRect l="11236" r="10112"/>
          <a:stretch>
            <a:fillRect/>
          </a:stretch>
        </p:blipFill>
        <p:spPr bwMode="auto">
          <a:xfrm>
            <a:off x="3810000" y="3581400"/>
            <a:ext cx="5334000" cy="3276600"/>
          </a:xfrm>
          <a:prstGeom prst="rect">
            <a:avLst/>
          </a:prstGeom>
          <a:noFill/>
        </p:spPr>
      </p:pic>
      <p:pic>
        <p:nvPicPr>
          <p:cNvPr id="1030" name="Picture 6" descr="D:\Documents and Settings\Administrator\Desktop\covalent-w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495800" cy="31719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3250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Examples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28600"/>
            <a:ext cx="3594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covalent bonds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water molecule-with capti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251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724400" y="1143000"/>
            <a:ext cx="4419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76100"/>
                </a:solidFill>
                <a:latin typeface="Verdana" pitchFamily="34" charset="0"/>
                <a:cs typeface="Times New Roman" pitchFamily="18" charset="0"/>
              </a:rPr>
              <a:t>Hydrogen chloride</a:t>
            </a:r>
            <a:endParaRPr lang="en-US" sz="3600" b="1" dirty="0" smtClean="0">
              <a:solidFill>
                <a:srgbClr val="F76100"/>
              </a:solidFill>
              <a:latin typeface="Verdana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Hydrogen atoms and chlorine atoms can each form one covalent bond. One pair of  electrons is shared in a hydrogen chloride molecule.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Theme2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3">
  <a:themeElements>
    <a:clrScheme name="Custom 29">
      <a:dk1>
        <a:sysClr val="windowText" lastClr="000000"/>
      </a:dk1>
      <a:lt1>
        <a:sysClr val="window" lastClr="FFFFFF"/>
      </a:lt1>
      <a:dk2>
        <a:srgbClr val="B7758D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ustom 22">
      <a:dk1>
        <a:sysClr val="windowText" lastClr="000000"/>
      </a:dk1>
      <a:lt1>
        <a:sysClr val="window" lastClr="FFFFFF"/>
      </a:lt1>
      <a:dk2>
        <a:srgbClr val="FF388C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Panel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nel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100000"/>
                <a:satMod val="150000"/>
              </a:schemeClr>
            </a:gs>
            <a:gs pos="35000">
              <a:schemeClr val="phClr">
                <a:tint val="90000"/>
                <a:alpha val="85000"/>
                <a:satMod val="150000"/>
              </a:schemeClr>
            </a:gs>
            <a:gs pos="100000">
              <a:schemeClr val="phClr">
                <a:tint val="80000"/>
                <a:alpha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tint val="90000"/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alpha val="80000"/>
              <a:satMod val="105000"/>
            </a:schemeClr>
          </a:solidFill>
          <a:prstDash val="solid"/>
        </a:ln>
        <a:ln w="12700" cap="flat" cmpd="sng" algn="ctr">
          <a:solidFill>
            <a:schemeClr val="phClr">
              <a:alpha val="70000"/>
            </a:schemeClr>
          </a:solidFill>
          <a:prstDash val="solid"/>
        </a:ln>
        <a:ln w="19050" cap="flat" cmpd="sng" algn="ctr">
          <a:solidFill>
            <a:schemeClr val="phClr">
              <a:alpha val="6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</a:effectLst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  <a:reflection blurRad="12700" stA="35000" endPos="4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4200000"/>
            </a:lightRig>
          </a:scene3d>
          <a:sp3d prstMaterial="softEdge"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150000"/>
              </a:schemeClr>
              <a:schemeClr val="phClr">
                <a:tint val="97000"/>
                <a:shade val="85000"/>
                <a:satMod val="150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100000">
              <a:schemeClr val="phClr">
                <a:shade val="4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Custom 25">
      <a:dk1>
        <a:sysClr val="windowText" lastClr="000000"/>
      </a:dk1>
      <a:lt1>
        <a:srgbClr val="F68B16"/>
      </a:lt1>
      <a:dk2>
        <a:srgbClr val="4E3B30"/>
      </a:dk2>
      <a:lt2>
        <a:srgbClr val="FBEEC9"/>
      </a:lt2>
      <a:accent1>
        <a:srgbClr val="F4B962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Custom 19">
    <a:dk1>
      <a:sysClr val="windowText" lastClr="000000"/>
    </a:dk1>
    <a:lt1>
      <a:sysClr val="window" lastClr="FFFFFF"/>
    </a:lt1>
    <a:dk2>
      <a:srgbClr val="00B050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658</TotalTime>
  <Words>785</Words>
  <Application>Microsoft Office PowerPoint</Application>
  <PresentationFormat>On-screen Show (4:3)</PresentationFormat>
  <Paragraphs>116</Paragraphs>
  <Slides>20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Theme2</vt:lpstr>
      <vt:lpstr>Theme1</vt:lpstr>
      <vt:lpstr>Theme5</vt:lpstr>
      <vt:lpstr>Theme4</vt:lpstr>
      <vt:lpstr>Trek</vt:lpstr>
      <vt:lpstr>Office Theme</vt:lpstr>
      <vt:lpstr>1_Office Theme</vt:lpstr>
      <vt:lpstr>Flow</vt:lpstr>
      <vt:lpstr>Oriel</vt:lpstr>
      <vt:lpstr>Technic</vt:lpstr>
      <vt:lpstr>Theme3</vt:lpstr>
      <vt:lpstr>Bonding And Structure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Electrical Conductivity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80</cp:revision>
  <dcterms:created xsi:type="dcterms:W3CDTF">2009-11-06T18:23:50Z</dcterms:created>
  <dcterms:modified xsi:type="dcterms:W3CDTF">2009-11-10T14:31:28Z</dcterms:modified>
</cp:coreProperties>
</file>